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96" r:id="rId2"/>
    <p:sldId id="397" r:id="rId3"/>
    <p:sldId id="408" r:id="rId4"/>
    <p:sldId id="407" r:id="rId5"/>
    <p:sldId id="413" r:id="rId6"/>
    <p:sldId id="398" r:id="rId7"/>
    <p:sldId id="400" r:id="rId8"/>
    <p:sldId id="405" r:id="rId9"/>
    <p:sldId id="406" r:id="rId10"/>
    <p:sldId id="404" r:id="rId11"/>
    <p:sldId id="411" r:id="rId12"/>
    <p:sldId id="412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0" autoAdjust="0"/>
    <p:restoredTop sz="89647" autoAdjust="0"/>
  </p:normalViewPr>
  <p:slideViewPr>
    <p:cSldViewPr>
      <p:cViewPr varScale="1">
        <p:scale>
          <a:sx n="43" d="100"/>
          <a:sy n="43" d="100"/>
        </p:scale>
        <p:origin x="123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59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5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88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707B-C7FA-4A45-9283-C5ABD9EBB412}" type="datetime1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30F0-333B-4360-8854-C0D7DF2476F0}" type="datetime1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9EB9-A88C-4D4C-B720-27FC10E09591}" type="datetime1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F2D6-1823-4911-B74A-1A7BF001C76A}" type="datetime1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20DF-AC4C-4FA6-A1EE-0257D40F9A9F}" type="datetime1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9DBE-5E77-4923-A91B-FE16BEB9234C}" type="datetime1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16A5-3DE5-4EA2-8031-5DD9F2074860}" type="datetime1">
              <a:rPr lang="en-US" smtClean="0"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65CA-5D9F-4DB5-AA14-E0C205701B0C}" type="datetime1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D1B85-7ED9-4A70-9A27-55FF4AD9C2B6}" type="datetime1">
              <a:rPr lang="en-US" smtClean="0"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9C3E-AF01-4420-955D-1AE49CBF14AE}" type="datetime1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7DB8-5381-4609-8CDD-BD09E9B56A85}" type="datetime1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8DBFA-2D89-410C-95F1-DB2A4F732BD9}" type="datetime1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re.plt-scheme.org/docs/html/htdp-langs/cond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Lists of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“Bootcamp”</a:t>
            </a:r>
          </a:p>
          <a:p>
            <a:r>
              <a:rPr lang="en-US" dirty="0" smtClean="0"/>
              <a:t>Lesson 4.3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3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Module Summary: Self-Referential or Recursive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Represent arbitrary-sized information using a </a:t>
            </a:r>
            <a:r>
              <a:rPr lang="en-US" i="1" dirty="0" smtClean="0">
                <a:solidFill>
                  <a:srgbClr val="FF0000"/>
                </a:solidFill>
              </a:rPr>
              <a:t>self-referential</a:t>
            </a:r>
            <a:r>
              <a:rPr lang="en-US" dirty="0" smtClean="0"/>
              <a:t> (or </a:t>
            </a:r>
            <a:r>
              <a:rPr lang="en-US" i="1" dirty="0" smtClean="0">
                <a:solidFill>
                  <a:srgbClr val="FF0000"/>
                </a:solidFill>
              </a:rPr>
              <a:t>recursive</a:t>
            </a:r>
            <a:r>
              <a:rPr lang="en-US" dirty="0" smtClean="0"/>
              <a:t>) data definition.</a:t>
            </a:r>
          </a:p>
          <a:p>
            <a:r>
              <a:rPr lang="en-US" dirty="0" smtClean="0"/>
              <a:t>Self-reference in the data definition leads to self-reference in the template.</a:t>
            </a:r>
          </a:p>
          <a:p>
            <a:r>
              <a:rPr lang="en-US" dirty="0" smtClean="0"/>
              <a:t>Self-reference in the template leads to self-reference in the code.</a:t>
            </a:r>
          </a:p>
          <a:p>
            <a:r>
              <a:rPr lang="en-US" dirty="0" smtClean="0"/>
              <a:t>Writing functions on this kind of data is easy: just Follow The Recipe!</a:t>
            </a:r>
          </a:p>
          <a:p>
            <a:r>
              <a:rPr lang="en-US" dirty="0" smtClean="0"/>
              <a:t>But get the template right!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5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 you should be able to:</a:t>
            </a:r>
          </a:p>
          <a:p>
            <a:pPr lvl="1"/>
            <a:r>
              <a:rPr lang="en-US" dirty="0"/>
              <a:t>write down a template for lists of compound data</a:t>
            </a:r>
          </a:p>
          <a:p>
            <a:pPr lvl="1"/>
            <a:r>
              <a:rPr lang="en-US" dirty="0"/>
              <a:t>use the template to write simple functions on lists of compound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The Guided Practices will give you some exercise in doing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9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04-2-books.rkt in the Examples file</a:t>
            </a:r>
          </a:p>
          <a:p>
            <a:r>
              <a:rPr lang="en-US" dirty="0" smtClean="0"/>
              <a:t>If you have questions about this lesson, ask them on the </a:t>
            </a:r>
            <a:r>
              <a:rPr lang="en-US" smtClean="0"/>
              <a:t>Discussion Board</a:t>
            </a:r>
            <a:endParaRPr lang="en-US" dirty="0" smtClean="0"/>
          </a:p>
          <a:p>
            <a:r>
              <a:rPr lang="en-US" dirty="0" smtClean="0"/>
              <a:t>Do the Guided Practices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5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Lists of structures occur all the time</a:t>
            </a:r>
          </a:p>
          <a:p>
            <a:r>
              <a:rPr lang="en-US" dirty="0" smtClean="0"/>
              <a:t>Programming with these is no different:</a:t>
            </a:r>
          </a:p>
          <a:p>
            <a:pPr lvl="1"/>
            <a:r>
              <a:rPr lang="en-US" dirty="0" smtClean="0"/>
              <a:t>write down the data definition, including interpretation and template</a:t>
            </a:r>
          </a:p>
          <a:p>
            <a:pPr lvl="1"/>
            <a:r>
              <a:rPr lang="en-US" dirty="0" smtClean="0"/>
              <a:t>Follow the Recipe!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3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this lesson you should be able to:</a:t>
            </a:r>
          </a:p>
          <a:p>
            <a:pPr lvl="1"/>
            <a:r>
              <a:rPr lang="en-US" dirty="0" smtClean="0"/>
              <a:t>write down a template for lists of compound data</a:t>
            </a:r>
          </a:p>
          <a:p>
            <a:pPr lvl="1"/>
            <a:r>
              <a:rPr lang="en-US" dirty="0" smtClean="0"/>
              <a:t>use the template to write simple functions on lists of compound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0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Tweaking the Template Recipe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with lists of compound data is no different from programming with lists of scalars, except that we make one small change in the recipe for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4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template recipe, updated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248152"/>
              </p:ext>
            </p:extLst>
          </p:nvPr>
        </p:nvGraphicFramePr>
        <p:xfrm>
          <a:off x="457200" y="1524000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Answer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the data definition distinguish among different subclasses of data?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 template needs as many </a:t>
                      </a:r>
                      <a:r>
                        <a:rPr lang="en-US" dirty="0" err="1" smtClean="0">
                          <a:hlinkClick r:id="rId2"/>
                        </a:rPr>
                        <a:t>cond</a:t>
                      </a:r>
                      <a:r>
                        <a:rPr lang="en-US" dirty="0" smtClean="0"/>
                        <a:t> clauses as subclasses that the data definition distinguishes.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 do the subclasses differ from each other?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the differences to formulate a condition per clause.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 any of the clauses deal with structured values?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so, add appropriate selector expressions to the clause.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Does the data definition use self-references?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Formulate ``natural recursions'' for the template to represent the self-references of the data definition.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Do any of the fields contain compound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or mixed data?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If the value of a field is a foo,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add a call to a foo-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fn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to use it.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124200" y="5791200"/>
            <a:ext cx="5257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Observe that this is just what we did for self-references, because a list is a kind of mixed data.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1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Books, again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" y="1371600"/>
            <a:ext cx="8686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book (author title on-hand price))</a:t>
            </a:r>
          </a:p>
          <a:p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A Book is a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 (make-book String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NonNegInt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NonNegInt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Interpretation: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--author is the author’s name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--title is the title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--on-hand is the number of copies on hand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--price is the price in USD*100</a:t>
            </a:r>
          </a:p>
          <a:p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book-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: Book -&gt; ??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(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define (book-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b)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(... (book-author b)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    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(book-title b)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    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(book-on-hand b)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    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(book-price b)))</a:t>
            </a:r>
          </a:p>
          <a:p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00600" y="4678417"/>
            <a:ext cx="4149090" cy="11587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Here is the data definition for a book in a bookstore, with structure definition, data definition, interpretation, and template.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7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for </a:t>
            </a:r>
            <a:r>
              <a:rPr lang="en-US" dirty="0" err="1" smtClean="0"/>
              <a:t>ListofBooks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ListOfBooks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(LOB) is either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-- empty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-- (cons Book LOB)</a:t>
            </a: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lob-fn : LOB -&gt; 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(define (lob-fn lob)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    [(empty? lob) ...]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    [else (...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book-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(first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lob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            (lob-fn (rest lob)))]))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98593" y="2136338"/>
            <a:ext cx="3657600" cy="25853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When dealing with a list of structures, you should insert a call to a function here.</a:t>
            </a:r>
          </a:p>
          <a:p>
            <a:endParaRPr lang="en-US" dirty="0"/>
          </a:p>
          <a:p>
            <a:r>
              <a:rPr lang="en-US" dirty="0" smtClean="0"/>
              <a:t>(rest lob) is a LOB, so we wrap it in a lob-fn.</a:t>
            </a:r>
          </a:p>
          <a:p>
            <a:endParaRPr lang="en-US" dirty="0"/>
          </a:p>
          <a:p>
            <a:r>
              <a:rPr lang="en-US" dirty="0" smtClean="0"/>
              <a:t>Similarly, (first lob) is a Book, so we wrap it in a book-fn.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4011168" y="3035808"/>
            <a:ext cx="2743200" cy="2218944"/>
          </a:xfrm>
          <a:custGeom>
            <a:avLst/>
            <a:gdLst>
              <a:gd name="connsiteX0" fmla="*/ 2743200 w 2743200"/>
              <a:gd name="connsiteY0" fmla="*/ 0 h 2218944"/>
              <a:gd name="connsiteX1" fmla="*/ 1011936 w 2743200"/>
              <a:gd name="connsiteY1" fmla="*/ 377952 h 2218944"/>
              <a:gd name="connsiteX2" fmla="*/ 0 w 2743200"/>
              <a:gd name="connsiteY2" fmla="*/ 2218944 h 2218944"/>
              <a:gd name="connsiteX0" fmla="*/ 2743200 w 2743200"/>
              <a:gd name="connsiteY0" fmla="*/ 0 h 2218944"/>
              <a:gd name="connsiteX1" fmla="*/ 1011936 w 2743200"/>
              <a:gd name="connsiteY1" fmla="*/ 377952 h 2218944"/>
              <a:gd name="connsiteX2" fmla="*/ 0 w 2743200"/>
              <a:gd name="connsiteY2" fmla="*/ 2218944 h 221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43200" h="2218944">
                <a:moveTo>
                  <a:pt x="2743200" y="0"/>
                </a:moveTo>
                <a:cubicBezTo>
                  <a:pt x="2276856" y="357632"/>
                  <a:pt x="1469136" y="8128"/>
                  <a:pt x="1011936" y="377952"/>
                </a:cubicBezTo>
                <a:cubicBezTo>
                  <a:pt x="554736" y="747776"/>
                  <a:pt x="277368" y="1483360"/>
                  <a:pt x="0" y="2218944"/>
                </a:cubicBez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57400" y="6084097"/>
            <a:ext cx="60960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 smtClean="0"/>
              <a:t>Note:  this is different from </a:t>
            </a:r>
            <a:r>
              <a:rPr lang="en-US" b="1" dirty="0" err="1" smtClean="0"/>
              <a:t>ListOf</a:t>
            </a:r>
            <a:r>
              <a:rPr lang="en-US" b="1" dirty="0" smtClean="0"/>
              <a:t>&lt;Book&gt;</a:t>
            </a:r>
            <a:r>
              <a:rPr lang="en-US" dirty="0" smtClean="0"/>
              <a:t> .  The template for </a:t>
            </a:r>
            <a:r>
              <a:rPr lang="en-US" b="1" dirty="0" err="1" smtClean="0"/>
              <a:t>ListOf</a:t>
            </a:r>
            <a:r>
              <a:rPr lang="en-US" b="1" dirty="0" smtClean="0"/>
              <a:t>&lt;Book&gt; </a:t>
            </a:r>
            <a:r>
              <a:rPr lang="en-US" dirty="0" smtClean="0"/>
              <a:t>would not have the call to </a:t>
            </a:r>
            <a:r>
              <a:rPr lang="en-US" b="1" dirty="0" smtClean="0">
                <a:solidFill>
                  <a:srgbClr val="FF0000"/>
                </a:solidFill>
              </a:rPr>
              <a:t>book-fn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0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if book-</a:t>
            </a:r>
            <a:r>
              <a:rPr lang="en-US" dirty="0" err="1" smtClean="0"/>
              <a:t>fn</a:t>
            </a:r>
            <a:r>
              <a:rPr lang="en-US" dirty="0" smtClean="0"/>
              <a:t> is just a selector, you can put it in directly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books-authors : LOB -&gt;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ListOfString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books-authors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lob)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[(empty? lob) empty]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(cons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book-author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(first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lob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books-authors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(rest lob)))]))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38800" y="2667000"/>
            <a:ext cx="2209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book-author</a:t>
            </a:r>
            <a:r>
              <a:rPr lang="en-US" dirty="0" smtClean="0">
                <a:solidFill>
                  <a:schemeClr val="tx1"/>
                </a:solidFill>
              </a:rPr>
              <a:t> is certainly a </a:t>
            </a:r>
            <a:r>
              <a:rPr lang="en-US" b="1" dirty="0" smtClean="0">
                <a:solidFill>
                  <a:schemeClr val="tx1"/>
                </a:solidFill>
              </a:rPr>
              <a:t>book-</a:t>
            </a:r>
            <a:r>
              <a:rPr lang="en-US" b="1" dirty="0" err="1" smtClean="0">
                <a:solidFill>
                  <a:schemeClr val="tx1"/>
                </a:solidFill>
              </a:rPr>
              <a:t>fn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5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Same thing for lists of other non-scalar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ListOfKeyEvents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(LOKE) is either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-- empty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-- (cons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KeyEvent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LOKE)</a:t>
            </a: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loke-fn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: LOKE -&gt; 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(define 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loke-fn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loke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    [(empty?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loke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    [else (...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            (</a:t>
            </a:r>
            <a:r>
              <a:rPr lang="en-US" sz="2400" b="1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kev-fn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(first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loke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            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loke-fn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loke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3352" y="2995164"/>
            <a:ext cx="3657600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(rest </a:t>
            </a:r>
            <a:r>
              <a:rPr lang="en-US" b="1" dirty="0" err="1" smtClean="0"/>
              <a:t>loke</a:t>
            </a:r>
            <a:r>
              <a:rPr lang="en-US" b="1" dirty="0" smtClean="0"/>
              <a:t>) </a:t>
            </a:r>
            <a:r>
              <a:rPr lang="en-US" dirty="0" smtClean="0"/>
              <a:t>is a LOKE, so we wrap it in a </a:t>
            </a:r>
            <a:r>
              <a:rPr lang="en-US" dirty="0" err="1" smtClean="0"/>
              <a:t>loke</a:t>
            </a:r>
            <a:r>
              <a:rPr lang="en-US" dirty="0" smtClean="0"/>
              <a:t>-fn.</a:t>
            </a:r>
          </a:p>
          <a:p>
            <a:endParaRPr lang="en-US" dirty="0"/>
          </a:p>
          <a:p>
            <a:r>
              <a:rPr lang="en-US" dirty="0" smtClean="0"/>
              <a:t>Similarly, </a:t>
            </a:r>
            <a:r>
              <a:rPr lang="en-US" b="1" dirty="0" smtClean="0"/>
              <a:t>(first </a:t>
            </a:r>
            <a:r>
              <a:rPr lang="en-US" b="1" dirty="0" err="1" smtClean="0"/>
              <a:t>loke</a:t>
            </a:r>
            <a:r>
              <a:rPr lang="en-US" b="1" dirty="0" smtClean="0"/>
              <a:t>) </a:t>
            </a:r>
            <a:r>
              <a:rPr lang="en-US" dirty="0" smtClean="0"/>
              <a:t>is a </a:t>
            </a:r>
            <a:r>
              <a:rPr lang="en-US" dirty="0" err="1" smtClean="0"/>
              <a:t>KeyEvent</a:t>
            </a:r>
            <a:r>
              <a:rPr lang="en-US" dirty="0" smtClean="0"/>
              <a:t>, so we wrap it in a </a:t>
            </a:r>
            <a:r>
              <a:rPr lang="en-US" dirty="0" err="1" smtClean="0"/>
              <a:t>kev</a:t>
            </a:r>
            <a:r>
              <a:rPr lang="en-US" dirty="0" smtClean="0"/>
              <a:t>-fn.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4303776" y="3733828"/>
            <a:ext cx="1207008" cy="1557500"/>
          </a:xfrm>
          <a:custGeom>
            <a:avLst/>
            <a:gdLst>
              <a:gd name="connsiteX0" fmla="*/ 1207008 w 1207008"/>
              <a:gd name="connsiteY0" fmla="*/ 167612 h 1557500"/>
              <a:gd name="connsiteX1" fmla="*/ 816864 w 1207008"/>
              <a:gd name="connsiteY1" fmla="*/ 82268 h 1557500"/>
              <a:gd name="connsiteX2" fmla="*/ 816864 w 1207008"/>
              <a:gd name="connsiteY2" fmla="*/ 1191740 h 1557500"/>
              <a:gd name="connsiteX3" fmla="*/ 0 w 1207008"/>
              <a:gd name="connsiteY3" fmla="*/ 1557500 h 155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008" h="1557500">
                <a:moveTo>
                  <a:pt x="1207008" y="167612"/>
                </a:moveTo>
                <a:cubicBezTo>
                  <a:pt x="1044448" y="39596"/>
                  <a:pt x="881888" y="-88420"/>
                  <a:pt x="816864" y="82268"/>
                </a:cubicBezTo>
                <a:cubicBezTo>
                  <a:pt x="751840" y="252956"/>
                  <a:pt x="953008" y="945868"/>
                  <a:pt x="816864" y="1191740"/>
                </a:cubicBezTo>
                <a:cubicBezTo>
                  <a:pt x="680720" y="1437612"/>
                  <a:pt x="340360" y="1497556"/>
                  <a:pt x="0" y="1557500"/>
                </a:cubicBez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6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b57314f767b5f4f87daa7c958d3a7ee2c6f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2808</TotalTime>
  <Words>867</Words>
  <Application>Microsoft Office PowerPoint</Application>
  <PresentationFormat>On-screen Show (4:3)</PresentationFormat>
  <Paragraphs>123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Office Theme</vt:lpstr>
      <vt:lpstr>Lists of Structures</vt:lpstr>
      <vt:lpstr>Introduction</vt:lpstr>
      <vt:lpstr>Learning Objectives</vt:lpstr>
      <vt:lpstr>Tweaking the Template Recipe</vt:lpstr>
      <vt:lpstr>The template recipe, updated</vt:lpstr>
      <vt:lpstr>Books, again</vt:lpstr>
      <vt:lpstr>Template for ListofBooks</vt:lpstr>
      <vt:lpstr>Example: if book-fn is just a selector, you can put it in directly</vt:lpstr>
      <vt:lpstr>Same thing for lists of other non-scalar data</vt:lpstr>
      <vt:lpstr>Module Summary: Self-Referential or Recursive Information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82</cp:revision>
  <dcterms:created xsi:type="dcterms:W3CDTF">2010-06-24T16:22:15Z</dcterms:created>
  <dcterms:modified xsi:type="dcterms:W3CDTF">2014-09-30T15:51:30Z</dcterms:modified>
</cp:coreProperties>
</file>